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62" r:id="rId5"/>
    <p:sldId id="259" r:id="rId6"/>
    <p:sldId id="263" r:id="rId7"/>
    <p:sldId id="264" r:id="rId8"/>
    <p:sldId id="260" r:id="rId9"/>
    <p:sldId id="261" r:id="rId10"/>
    <p:sldId id="265" r:id="rId11"/>
    <p:sldId id="266" r:id="rId12"/>
    <p:sldId id="267" r:id="rId13"/>
    <p:sldId id="268" r:id="rId14"/>
    <p:sldId id="269" r:id="rId15"/>
    <p:sldId id="325" r:id="rId16"/>
    <p:sldId id="320" r:id="rId17"/>
    <p:sldId id="270" r:id="rId18"/>
    <p:sldId id="283" r:id="rId19"/>
    <p:sldId id="316" r:id="rId20"/>
    <p:sldId id="318" r:id="rId21"/>
    <p:sldId id="319" r:id="rId22"/>
    <p:sldId id="321" r:id="rId23"/>
    <p:sldId id="32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97200" autoAdjust="0"/>
  </p:normalViewPr>
  <p:slideViewPr>
    <p:cSldViewPr snapToGrid="0">
      <p:cViewPr varScale="1">
        <p:scale>
          <a:sx n="120" d="100"/>
          <a:sy n="120" d="100"/>
        </p:scale>
        <p:origin x="12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018107-1C22-406E-B81C-A8B3CA75F818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1D75E-EE3B-435A-878A-3EB92A105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8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</a:t>
            </a:r>
            <a:r>
              <a:rPr lang="en-US" baseline="0" dirty="0"/>
              <a:t> is a distributed system, and there are no limits to the number of repositories you can have.  Repositories can be combined, split, connected, and that in many ways. </a:t>
            </a:r>
          </a:p>
          <a:p>
            <a:r>
              <a:rPr lang="en-US" baseline="0" dirty="0"/>
              <a:t> This is an intrinsic feature of git.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1D75E-EE3B-435A-878A-3EB92A1054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09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doesn’t matter if a repo is local or remote.  It doesn’t matter if the implementations of the repo is </a:t>
            </a:r>
            <a:r>
              <a:rPr lang="en-US" dirty="0" err="1"/>
              <a:t>filebase</a:t>
            </a:r>
            <a:r>
              <a:rPr lang="en-US" dirty="0"/>
              <a:t>, database based, cloud, or whatever.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21D75E-EE3B-435A-878A-3EB92A1054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3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36BD74-171E-4CFC-B070-18C23E0EE7F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840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1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25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269239" y="1190734"/>
            <a:ext cx="11653523" cy="21879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9693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489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517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429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502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458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09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99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33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72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l.acm.org/doi/10.1145/2854146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ffwll.ch/2017/08/github-why-cant-host-the-kernel.html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git/tutorials/git-subtree" TargetMode="External"/><Relationship Id="rId2" Type="http://schemas.openxmlformats.org/officeDocument/2006/relationships/hyperlink" Target="https://codewinsarguments.co/2016/05/01/git-submodules-vs-git-subtrees/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tackoverflow.com/questions/31769820/differences-between-git-submodule-and-subtree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marketplace.visualstudio.com/items?itemName=OsirisTerje.IFix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hermit.no/" TargetMode="External"/><Relationship Id="rId2" Type="http://schemas.openxmlformats.org/officeDocument/2006/relationships/hyperlink" Target="mailto:terje.sandstrom@solidify.se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erjesandstrom.github.io/git" TargetMode="External"/><Relationship Id="rId5" Type="http://schemas.openxmlformats.org/officeDocument/2006/relationships/hyperlink" Target="https://www.linkedin.com/in/terjesandstrom/" TargetMode="External"/><Relationship Id="rId4" Type="http://schemas.openxmlformats.org/officeDocument/2006/relationships/hyperlink" Target="https://github.com/osiristerj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EF69D7-40C0-4A89-B752-FC44EF8163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4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59EDF3-5C5E-4BA6-8DCD-0D3306FBC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9120" y="3207342"/>
            <a:ext cx="5259485" cy="8057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Git Remotes anywhere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F52DD-6FE4-4B21-A0E0-18F0C63E7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0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Terje Sandstrøm  - May 2020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03F7B49-3FB7-4904-BD23-F84FF3CC6B43}"/>
              </a:ext>
            </a:extLst>
          </p:cNvPr>
          <p:cNvSpPr txBox="1"/>
          <p:nvPr/>
        </p:nvSpPr>
        <p:spPr>
          <a:xfrm>
            <a:off x="563626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70731-AFB6-42E4-93EA-6070712C75E0}"/>
              </a:ext>
            </a:extLst>
          </p:cNvPr>
          <p:cNvSpPr txBox="1"/>
          <p:nvPr/>
        </p:nvSpPr>
        <p:spPr>
          <a:xfrm>
            <a:off x="563626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DC8A45-0C6B-4949-8338-BC4433F7E0F0}"/>
              </a:ext>
            </a:extLst>
          </p:cNvPr>
          <p:cNvSpPr txBox="1"/>
          <p:nvPr/>
        </p:nvSpPr>
        <p:spPr>
          <a:xfrm>
            <a:off x="3393881" y="835797"/>
            <a:ext cx="5491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+mj-lt"/>
              </a:rPr>
              <a:t>Git Repositories anywhere</a:t>
            </a:r>
            <a:endParaRPr lang="en-US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2648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0"/>
                            </p:stCondLst>
                            <p:childTnLst>
                              <p:par>
                                <p:cTn id="8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8" presetID="10" presetClass="exit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2" grpId="1"/>
      <p:bldP spid="7" grpId="0"/>
      <p:bldP spid="7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B9EBC-BAD9-419A-8AFC-EE72C283E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7.1</a:t>
            </a:r>
          </a:p>
        </p:txBody>
      </p:sp>
    </p:spTree>
    <p:extLst>
      <p:ext uri="{BB962C8B-B14F-4D97-AF65-F5344CB8AC3E}">
        <p14:creationId xmlns:p14="http://schemas.microsoft.com/office/powerpoint/2010/main" val="372771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5C38-5C82-4DC1-8057-B58482E3C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Bare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2B8B7-71C9-4727-A359-5AA8A5CD3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Bare repositories are a kind of server type of repos</a:t>
            </a:r>
          </a:p>
          <a:p>
            <a:r>
              <a:rPr lang="en-US" dirty="0"/>
              <a:t>Use them on file servers, or locally</a:t>
            </a:r>
          </a:p>
          <a:p>
            <a:r>
              <a:rPr lang="en-US" dirty="0"/>
              <a:t>Good for backup</a:t>
            </a:r>
          </a:p>
          <a:p>
            <a:r>
              <a:rPr lang="en-US" dirty="0"/>
              <a:t>Good for setting up temporary office (e.g. remote offline offices)</a:t>
            </a:r>
          </a:p>
        </p:txBody>
      </p:sp>
    </p:spTree>
    <p:extLst>
      <p:ext uri="{BB962C8B-B14F-4D97-AF65-F5344CB8AC3E}">
        <p14:creationId xmlns:p14="http://schemas.microsoft.com/office/powerpoint/2010/main" val="2144059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45089-0A3C-40CB-8362-8EC72630E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branches with multiple remotes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C2C57-927C-4880-836F-434C2745D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local branch can have only one upstream</a:t>
            </a:r>
          </a:p>
          <a:p>
            <a:r>
              <a:rPr lang="en-US" dirty="0"/>
              <a:t>Define a mandatory company convention for naming branches for multiple remotes</a:t>
            </a:r>
          </a:p>
          <a:p>
            <a:pPr lvl="1"/>
            <a:r>
              <a:rPr lang="en-US" dirty="0"/>
              <a:t>E.g. master-second,  </a:t>
            </a:r>
            <a:r>
              <a:rPr lang="en-US" dirty="0" err="1"/>
              <a:t>bmaster</a:t>
            </a:r>
            <a:r>
              <a:rPr lang="en-US" dirty="0"/>
              <a:t>, </a:t>
            </a:r>
            <a:r>
              <a:rPr lang="en-US" dirty="0" err="1"/>
              <a:t>masterb</a:t>
            </a:r>
            <a:endParaRPr lang="en-US" dirty="0"/>
          </a:p>
          <a:p>
            <a:r>
              <a:rPr lang="en-US" dirty="0"/>
              <a:t>Working with multiple remotes can be hard</a:t>
            </a:r>
          </a:p>
          <a:p>
            <a:pPr lvl="1"/>
            <a:r>
              <a:rPr lang="en-US" dirty="0"/>
              <a:t>Keep very good care of how you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21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492D5-D5C5-4CF1-A0ED-861771E3A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7.2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001BA-3BB0-4345-95CE-6E9D3F81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96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F3114-86EB-4AF6-B0D9-848CB6CF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clones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8E46B-98A1-4E34-8996-CDCCA847D58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Can speed up CI builds</a:t>
            </a:r>
          </a:p>
          <a:p>
            <a:r>
              <a:rPr lang="en-US" b="1" dirty="0"/>
              <a:t>Might not always work</a:t>
            </a:r>
          </a:p>
          <a:p>
            <a:pPr lvl="1"/>
            <a:r>
              <a:rPr lang="en-US" b="1" dirty="0"/>
              <a:t>Try to shallow clone the </a:t>
            </a:r>
            <a:r>
              <a:rPr lang="en-US" b="1" dirty="0" err="1"/>
              <a:t>linux</a:t>
            </a:r>
            <a:r>
              <a:rPr lang="en-US" b="1" dirty="0"/>
              <a:t> repo…….</a:t>
            </a:r>
          </a:p>
          <a:p>
            <a:r>
              <a:rPr lang="en-US" b="1" dirty="0"/>
              <a:t>Always check if you achieve a performance boost</a:t>
            </a:r>
          </a:p>
          <a:p>
            <a:r>
              <a:rPr lang="en-US" b="1" dirty="0"/>
              <a:t>Don’t use for regular work</a:t>
            </a:r>
          </a:p>
          <a:p>
            <a:pPr lvl="1"/>
            <a:r>
              <a:rPr lang="en-US" b="1" dirty="0"/>
              <a:t>Commit/push may take much longer</a:t>
            </a:r>
          </a:p>
          <a:p>
            <a:pPr lvl="1"/>
            <a:r>
              <a:rPr lang="en-US" b="1" dirty="0"/>
              <a:t>You have no history….</a:t>
            </a:r>
          </a:p>
          <a:p>
            <a:pPr lvl="1"/>
            <a:r>
              <a:rPr lang="en-US" b="1" dirty="0"/>
              <a:t>And very few branches….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0E2E06-EBB5-44CE-AFF7-174744C64F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Don’t push this to a new remote…..</a:t>
            </a:r>
          </a:p>
          <a:p>
            <a:r>
              <a:rPr lang="en-US" b="1" dirty="0"/>
              <a:t>Notice shallow also means single-branch  (you can override to a certain degree)</a:t>
            </a:r>
          </a:p>
          <a:p>
            <a:r>
              <a:rPr lang="en-US" b="1" dirty="0"/>
              <a:t>Convert back to regular using  git fetch --</a:t>
            </a:r>
            <a:r>
              <a:rPr lang="en-US" b="1" dirty="0" err="1"/>
              <a:t>unshallow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064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20A6FE-A05F-4D1D-B558-C6F71E2DA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662" y="230865"/>
            <a:ext cx="8534400" cy="1507067"/>
          </a:xfrm>
        </p:spPr>
        <p:txBody>
          <a:bodyPr/>
          <a:lstStyle/>
          <a:p>
            <a:r>
              <a:rPr lang="en-US" dirty="0"/>
              <a:t>From Section 1:  Exercise 1.2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70D13-19A5-4FFB-AB72-756195899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395" y="1980127"/>
            <a:ext cx="8534400" cy="3615267"/>
          </a:xfrm>
        </p:spPr>
        <p:txBody>
          <a:bodyPr/>
          <a:lstStyle/>
          <a:p>
            <a:r>
              <a:rPr lang="en-US" dirty="0"/>
              <a:t>Linux size is 2.75 GB</a:t>
            </a:r>
          </a:p>
          <a:p>
            <a:r>
              <a:rPr lang="en-US" b="1" dirty="0" err="1"/>
              <a:t>Openshift</a:t>
            </a:r>
            <a:r>
              <a:rPr lang="en-US" b="1" dirty="0"/>
              <a:t> is 1.08 GB</a:t>
            </a:r>
          </a:p>
          <a:p>
            <a:r>
              <a:rPr lang="en-US" dirty="0" err="1"/>
              <a:t>VSCode</a:t>
            </a:r>
            <a:r>
              <a:rPr lang="en-US" dirty="0"/>
              <a:t> is 275 MB</a:t>
            </a:r>
          </a:p>
          <a:p>
            <a:r>
              <a:rPr lang="en-US" dirty="0"/>
              <a:t>VS Code Python is 100 MB</a:t>
            </a:r>
          </a:p>
          <a:p>
            <a:r>
              <a:rPr lang="en-US" dirty="0"/>
              <a:t>NUnit3TestAdapter is 3.4 MB  (with 8 years history)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E30BC8-F8F2-4B09-98B9-EBE61C39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18844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666B4-7527-449A-AFAD-B032D25B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workspaces for a single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ABDE1-4194-40F8-8ACB-87EBCE0A8E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9238" y="2420444"/>
            <a:ext cx="11653523" cy="2187971"/>
          </a:xfrm>
        </p:spPr>
        <p:txBody>
          <a:bodyPr/>
          <a:lstStyle/>
          <a:p>
            <a:r>
              <a:rPr lang="en-US" dirty="0" err="1"/>
              <a:t>Worktree</a:t>
            </a:r>
            <a:r>
              <a:rPr lang="en-US" dirty="0"/>
              <a:t> command</a:t>
            </a:r>
          </a:p>
        </p:txBody>
      </p:sp>
    </p:spTree>
    <p:extLst>
      <p:ext uri="{BB962C8B-B14F-4D97-AF65-F5344CB8AC3E}">
        <p14:creationId xmlns:p14="http://schemas.microsoft.com/office/powerpoint/2010/main" val="415738618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7C15-674F-45E4-82B9-65C7C88BB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7C5E3-20BE-460A-AED7-AF88162BC8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One application – one repo</a:t>
            </a:r>
          </a:p>
          <a:p>
            <a:r>
              <a:rPr lang="en-US" dirty="0"/>
              <a:t>Look at versioning</a:t>
            </a:r>
          </a:p>
          <a:p>
            <a:pPr lvl="1"/>
            <a:r>
              <a:rPr lang="en-US" dirty="0"/>
              <a:t>If it versions together, keep them together</a:t>
            </a:r>
          </a:p>
          <a:p>
            <a:pPr lvl="1"/>
            <a:r>
              <a:rPr lang="en-US" dirty="0"/>
              <a:t>If not, keep them </a:t>
            </a:r>
            <a:r>
              <a:rPr lang="en-US" dirty="0" err="1"/>
              <a:t>seperate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BBEA5-E15E-4D2B-820C-93D721B603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Define an internal repo structure convention</a:t>
            </a:r>
          </a:p>
          <a:p>
            <a:r>
              <a:rPr lang="en-US" dirty="0"/>
              <a:t>Code can be directly from root</a:t>
            </a:r>
          </a:p>
          <a:p>
            <a:r>
              <a:rPr lang="en-US" dirty="0"/>
              <a:t>Test projects may or may not be in a separate folder</a:t>
            </a:r>
          </a:p>
          <a:p>
            <a:pPr lvl="1"/>
            <a:r>
              <a:rPr lang="en-US" dirty="0"/>
              <a:t>If using VS, it may be easier to have them in parallel</a:t>
            </a:r>
          </a:p>
          <a:p>
            <a:r>
              <a:rPr lang="en-US" dirty="0"/>
              <a:t>Docs can go to the wiki, not the code repo</a:t>
            </a:r>
          </a:p>
          <a:p>
            <a:r>
              <a:rPr lang="en-US" dirty="0"/>
              <a:t>Readme contains developer information, and repo information</a:t>
            </a:r>
          </a:p>
        </p:txBody>
      </p:sp>
    </p:spTree>
    <p:extLst>
      <p:ext uri="{BB962C8B-B14F-4D97-AF65-F5344CB8AC3E}">
        <p14:creationId xmlns:p14="http://schemas.microsoft.com/office/powerpoint/2010/main" val="3904007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D54FEF-49E8-46FD-8A64-B72784F86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Managing a System with Git and </a:t>
            </a:r>
            <a:r>
              <a:rPr lang="en-US" dirty="0" err="1"/>
              <a:t>Nuget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Split System into multiple Applications</a:t>
            </a:r>
          </a:p>
          <a:p>
            <a:r>
              <a:rPr lang="en-US" dirty="0">
                <a:solidFill>
                  <a:schemeClr val="tx1"/>
                </a:solidFill>
              </a:rPr>
              <a:t>Place each application in its own Git repository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Given they can have separate releases</a:t>
            </a:r>
          </a:p>
          <a:p>
            <a:r>
              <a:rPr lang="en-US" dirty="0">
                <a:solidFill>
                  <a:schemeClr val="tx1"/>
                </a:solidFill>
              </a:rPr>
              <a:t>Use a package manager to publish the binaries locally (within the company)</a:t>
            </a:r>
          </a:p>
          <a:p>
            <a:r>
              <a:rPr lang="en-US" dirty="0">
                <a:solidFill>
                  <a:schemeClr val="tx1"/>
                </a:solidFill>
              </a:rPr>
              <a:t>Use automatic package restore to retrieve them on build</a:t>
            </a:r>
          </a:p>
        </p:txBody>
      </p:sp>
    </p:spTree>
    <p:extLst>
      <p:ext uri="{BB962C8B-B14F-4D97-AF65-F5344CB8AC3E}">
        <p14:creationId xmlns:p14="http://schemas.microsoft.com/office/powerpoint/2010/main" val="2831465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907764-351D-4016-B2BB-E6B64B11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383" y="142310"/>
            <a:ext cx="8534400" cy="1507067"/>
          </a:xfrm>
        </p:spPr>
        <p:txBody>
          <a:bodyPr/>
          <a:lstStyle/>
          <a:p>
            <a:r>
              <a:rPr lang="en-US" dirty="0" err="1"/>
              <a:t>MONOrepos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9BDB5-3E6B-427E-9AB9-D87903194DB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0278" y="1407269"/>
            <a:ext cx="11261280" cy="512323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Pro: </a:t>
            </a:r>
          </a:p>
          <a:p>
            <a:pPr lvl="1"/>
            <a:r>
              <a:rPr lang="en-US" dirty="0"/>
              <a:t>Simplifies dependency management</a:t>
            </a:r>
          </a:p>
          <a:p>
            <a:pPr lvl="1"/>
            <a:r>
              <a:rPr lang="en-US" dirty="0"/>
              <a:t>Large scale refactoring</a:t>
            </a:r>
          </a:p>
          <a:p>
            <a:pPr lvl="1"/>
            <a:r>
              <a:rPr lang="en-US" dirty="0"/>
              <a:t>Unified versioning…. Sort of….</a:t>
            </a:r>
          </a:p>
          <a:p>
            <a:r>
              <a:rPr lang="en-US" dirty="0"/>
              <a:t>Con:</a:t>
            </a:r>
          </a:p>
          <a:p>
            <a:pPr lvl="1"/>
            <a:r>
              <a:rPr lang="en-US" dirty="0"/>
              <a:t>Require own tooling,  e.g. Git VFS  (supported by Azure DevOps, currently not by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Complexity and rules to assure “things are done right”</a:t>
            </a:r>
          </a:p>
          <a:p>
            <a:pPr lvl="1"/>
            <a:r>
              <a:rPr lang="en-US" dirty="0"/>
              <a:t>Slow downloads</a:t>
            </a:r>
          </a:p>
          <a:p>
            <a:pPr lvl="1"/>
            <a:r>
              <a:rPr lang="en-US" dirty="0"/>
              <a:t>Tracking things down may be very cumbersome</a:t>
            </a:r>
          </a:p>
          <a:p>
            <a:r>
              <a:rPr lang="en-US" dirty="0" err="1"/>
              <a:t>Monorepos</a:t>
            </a:r>
            <a:r>
              <a:rPr lang="en-US" dirty="0"/>
              <a:t> are not a fix for a lack of structure or a need to set </a:t>
            </a:r>
            <a:r>
              <a:rPr lang="en-US"/>
              <a:t>up structure</a:t>
            </a:r>
            <a:endParaRPr lang="en-US" dirty="0"/>
          </a:p>
          <a:p>
            <a:r>
              <a:rPr lang="en-US" dirty="0"/>
              <a:t>Notes</a:t>
            </a:r>
          </a:p>
          <a:p>
            <a:pPr lvl="1"/>
            <a:r>
              <a:rPr lang="en-US" dirty="0"/>
              <a:t>Google uses its own server based implementation  (see </a:t>
            </a:r>
            <a:r>
              <a:rPr lang="en-US" dirty="0">
                <a:hlinkClick r:id="rId2"/>
              </a:rPr>
              <a:t>https://dl.acm.org/doi/10.1145/2854146</a:t>
            </a:r>
            <a:r>
              <a:rPr lang="en-US" dirty="0"/>
              <a:t> for more info)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8330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9FBBE-A8B4-4F08-ADF7-F5875C87CC3C}"/>
              </a:ext>
            </a:extLst>
          </p:cNvPr>
          <p:cNvSpPr txBox="1"/>
          <p:nvPr/>
        </p:nvSpPr>
        <p:spPr>
          <a:xfrm>
            <a:off x="4131787" y="646892"/>
            <a:ext cx="6232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3200" dirty="0"/>
              <a:t>Repository models</a:t>
            </a:r>
            <a:endParaRPr lang="en-GB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1B26F-8D63-4E50-8573-81BFCF21F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03" y="1680965"/>
            <a:ext cx="4704762" cy="220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15E8CB-CDD0-4731-A1BE-19638F463CE1}"/>
              </a:ext>
            </a:extLst>
          </p:cNvPr>
          <p:cNvSpPr/>
          <p:nvPr/>
        </p:nvSpPr>
        <p:spPr>
          <a:xfrm>
            <a:off x="752203" y="1680965"/>
            <a:ext cx="1116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Std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ED74B8-A8D9-44EB-AD74-2781ADE4D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575" y="1782959"/>
            <a:ext cx="4619048" cy="17619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1A1DDE-6EFE-4F64-947B-B81BE4F2D1DB}"/>
              </a:ext>
            </a:extLst>
          </p:cNvPr>
          <p:cNvSpPr/>
          <p:nvPr/>
        </p:nvSpPr>
        <p:spPr>
          <a:xfrm>
            <a:off x="7450613" y="678330"/>
            <a:ext cx="413747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Integration Manager Workflow</a:t>
            </a:r>
          </a:p>
          <a:p>
            <a:pPr algn="ctr"/>
            <a:r>
              <a:rPr lang="en-US" sz="2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Aka </a:t>
            </a:r>
            <a:r>
              <a:rPr lang="en-US" sz="2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Github</a:t>
            </a:r>
            <a:r>
              <a:rPr lang="en-US" sz="2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-style, Open Source</a:t>
            </a:r>
            <a:endParaRPr lang="en-US" sz="2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59D81A-169B-407A-933D-35F415C76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773" y="4465740"/>
            <a:ext cx="5819048" cy="2312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131B303-C515-471B-A1E5-7E64445B3ACF}"/>
              </a:ext>
            </a:extLst>
          </p:cNvPr>
          <p:cNvSpPr/>
          <p:nvPr/>
        </p:nvSpPr>
        <p:spPr>
          <a:xfrm>
            <a:off x="3793102" y="3779331"/>
            <a:ext cx="409830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Massive Projects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B33EA79C-F1F1-428F-9CD5-D0645550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253" y="6578600"/>
            <a:ext cx="7305675" cy="2794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Solidify- Terje Sandstrøm  2020</a:t>
            </a:r>
          </a:p>
        </p:txBody>
      </p:sp>
    </p:spTree>
    <p:extLst>
      <p:ext uri="{BB962C8B-B14F-4D97-AF65-F5344CB8AC3E}">
        <p14:creationId xmlns:p14="http://schemas.microsoft.com/office/powerpoint/2010/main" val="23066999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907764-351D-4016-B2BB-E6B64B11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383" y="142310"/>
            <a:ext cx="8534400" cy="1507067"/>
          </a:xfrm>
        </p:spPr>
        <p:txBody>
          <a:bodyPr/>
          <a:lstStyle/>
          <a:p>
            <a:r>
              <a:rPr lang="en-US" dirty="0"/>
              <a:t>MONO repos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9BDB5-3E6B-427E-9AB9-D87903194DB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70278" y="1407269"/>
            <a:ext cx="11261280" cy="5123234"/>
          </a:xfrm>
        </p:spPr>
        <p:txBody>
          <a:bodyPr/>
          <a:lstStyle/>
          <a:p>
            <a:r>
              <a:rPr lang="en-US" dirty="0"/>
              <a:t>Linux kernel:</a:t>
            </a:r>
          </a:p>
          <a:p>
            <a:pPr lvl="1"/>
            <a:r>
              <a:rPr lang="en-US" dirty="0"/>
              <a:t>Not a mono repo, but a mono tree</a:t>
            </a:r>
          </a:p>
          <a:p>
            <a:r>
              <a:rPr lang="en-US" dirty="0"/>
              <a:t>Notes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https://blog.ffwll.ch/2017/08/github-why-cant-host-the-kernel.html</a:t>
            </a:r>
            <a:r>
              <a:rPr lang="en-US" dirty="0"/>
              <a:t>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31527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3E46-3002-45CA-B163-D555B5D86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Subtrees and submodules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B1A5F-3D11-43C5-A132-9794DE981F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6054" y="1690688"/>
            <a:ext cx="11653523" cy="3511067"/>
          </a:xfrm>
        </p:spPr>
        <p:txBody>
          <a:bodyPr>
            <a:normAutofit lnSpcReduction="10000"/>
          </a:bodyPr>
          <a:lstStyle/>
          <a:p>
            <a:r>
              <a:rPr lang="en-US" sz="4000" b="1" dirty="0"/>
              <a:t>Avoid if you can.   Use only when really needed!</a:t>
            </a:r>
          </a:p>
          <a:p>
            <a:r>
              <a:rPr lang="en-US" sz="4000" b="1" dirty="0"/>
              <a:t>Submodules are easier to push but harder to pull – This is because they are pointers to the original repository</a:t>
            </a:r>
          </a:p>
          <a:p>
            <a:r>
              <a:rPr lang="en-US" sz="4000" b="1" dirty="0"/>
              <a:t>Subtrees are easier to pull but harder to push – This is because they are copies of the original repository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567F1F-C3B0-48A8-970A-FAF144EACF05}"/>
              </a:ext>
            </a:extLst>
          </p:cNvPr>
          <p:cNvSpPr txBox="1"/>
          <p:nvPr/>
        </p:nvSpPr>
        <p:spPr>
          <a:xfrm>
            <a:off x="1529751" y="5354128"/>
            <a:ext cx="6234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Ref: </a:t>
            </a:r>
            <a:r>
              <a:rPr lang="en-US" dirty="0">
                <a:hlinkClick r:id="rId2"/>
              </a:rPr>
              <a:t>https://codewinsarguments.co/2016/05/01/git-submodules-vs-git-subtrees/</a:t>
            </a:r>
            <a:endParaRPr lang="en-US" dirty="0"/>
          </a:p>
          <a:p>
            <a:r>
              <a:rPr lang="en-US" dirty="0">
                <a:hlinkClick r:id="rId3"/>
              </a:rPr>
              <a:t>https://www.atlassian.com/git/tutorials/git-subtree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https://stackoverflow.com/questions/31769820/differences-between-git-submodule-and-subtree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6717331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2AB36-9375-457E-B5E8-80FA30021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F3598-95F0-41FF-A1E4-47C934E332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874" y="2373148"/>
            <a:ext cx="11653523" cy="2187971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https://marketplace.visualstudio.com/items?itemName=OsirisTerje.IFix</a:t>
            </a:r>
            <a:endParaRPr lang="en-US" dirty="0"/>
          </a:p>
          <a:p>
            <a:r>
              <a:rPr lang="en-US" dirty="0" err="1"/>
              <a:t>Listgits</a:t>
            </a:r>
            <a:r>
              <a:rPr lang="en-US" dirty="0"/>
              <a:t>:   pip install </a:t>
            </a:r>
            <a:r>
              <a:rPr lang="en-US" dirty="0" err="1"/>
              <a:t>listgits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21657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063C0-9F74-4BA3-848A-4EEA144A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8395"/>
            <a:ext cx="10515600" cy="73320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Contact    Terje Sandstrøm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F49E7-29F5-4CA7-9289-E9CE48E1C2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1371601"/>
            <a:ext cx="11653523" cy="5370785"/>
          </a:xfrm>
        </p:spPr>
        <p:txBody>
          <a:bodyPr>
            <a:normAutofit/>
          </a:bodyPr>
          <a:lstStyle/>
          <a:p>
            <a:r>
              <a:rPr lang="en-US" dirty="0"/>
              <a:t>Email:  </a:t>
            </a:r>
            <a:r>
              <a:rPr lang="en-US" dirty="0">
                <a:hlinkClick r:id="rId2"/>
              </a:rPr>
              <a:t>terje.sandstrom@solidify.se</a:t>
            </a:r>
            <a:endParaRPr lang="en-US" dirty="0"/>
          </a:p>
          <a:p>
            <a:r>
              <a:rPr lang="en-US" dirty="0"/>
              <a:t>Blog:  </a:t>
            </a:r>
            <a:r>
              <a:rPr lang="en-US" dirty="0">
                <a:hlinkClick r:id="rId3"/>
              </a:rPr>
              <a:t>http://hermit.no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  </a:t>
            </a:r>
            <a:r>
              <a:rPr lang="en-US" dirty="0">
                <a:hlinkClick r:id="rId4"/>
              </a:rPr>
              <a:t>https://github.com/osiristerje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5"/>
              </a:rPr>
              <a:t>https://www.linkedin.com/in/terjesandstrom/</a:t>
            </a:r>
            <a:endParaRPr lang="en-US" dirty="0"/>
          </a:p>
          <a:p>
            <a:r>
              <a:rPr lang="en-US" dirty="0"/>
              <a:t>Wiki for random git bits and pieces: </a:t>
            </a:r>
            <a:r>
              <a:rPr lang="en-US" dirty="0">
                <a:hlinkClick r:id="rId6"/>
              </a:rPr>
              <a:t>https://terjesandstrom.github.io/git</a:t>
            </a:r>
            <a:endParaRPr lang="en-US" dirty="0"/>
          </a:p>
          <a:p>
            <a:r>
              <a:rPr lang="en-US" dirty="0"/>
              <a:t>Mob:  +47-95750354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33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E8F41-9A4F-4079-BC70-A5F56DE7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Repo, but anywhere</a:t>
            </a:r>
          </a:p>
        </p:txBody>
      </p:sp>
      <p:sp>
        <p:nvSpPr>
          <p:cNvPr id="7" name="Flowchart: Multidocument 6">
            <a:extLst>
              <a:ext uri="{FF2B5EF4-FFF2-40B4-BE49-F238E27FC236}">
                <a16:creationId xmlns:a16="http://schemas.microsoft.com/office/drawing/2014/main" id="{9164F62C-4F02-44AE-85C0-DDA93295022B}"/>
              </a:ext>
            </a:extLst>
          </p:cNvPr>
          <p:cNvSpPr/>
          <p:nvPr/>
        </p:nvSpPr>
        <p:spPr>
          <a:xfrm>
            <a:off x="8844951" y="2467155"/>
            <a:ext cx="2242868" cy="2099094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Multidocument 7">
            <a:extLst>
              <a:ext uri="{FF2B5EF4-FFF2-40B4-BE49-F238E27FC236}">
                <a16:creationId xmlns:a16="http://schemas.microsoft.com/office/drawing/2014/main" id="{39BDB241-CF86-4320-84CF-8339DFC4EF9B}"/>
              </a:ext>
            </a:extLst>
          </p:cNvPr>
          <p:cNvSpPr/>
          <p:nvPr/>
        </p:nvSpPr>
        <p:spPr>
          <a:xfrm>
            <a:off x="6524446" y="4718649"/>
            <a:ext cx="1644772" cy="1710906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BA57723-4F03-4240-AA41-9597F176E7A7}"/>
              </a:ext>
            </a:extLst>
          </p:cNvPr>
          <p:cNvSpPr/>
          <p:nvPr/>
        </p:nvSpPr>
        <p:spPr>
          <a:xfrm>
            <a:off x="3071003" y="2628398"/>
            <a:ext cx="5934974" cy="268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367A541-5A97-4446-8BF4-8593392D03D3}"/>
              </a:ext>
            </a:extLst>
          </p:cNvPr>
          <p:cNvSpPr/>
          <p:nvPr/>
        </p:nvSpPr>
        <p:spPr>
          <a:xfrm rot="1329870">
            <a:off x="3009283" y="4889077"/>
            <a:ext cx="3681978" cy="268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CB8A5D61-16A3-44F5-BBF3-DB1A7EFCE5D4}"/>
              </a:ext>
            </a:extLst>
          </p:cNvPr>
          <p:cNvSpPr/>
          <p:nvPr/>
        </p:nvSpPr>
        <p:spPr>
          <a:xfrm rot="1329870">
            <a:off x="2909482" y="3899273"/>
            <a:ext cx="4080518" cy="268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DBC5F7A-4CD8-4906-9AFB-55BEC2016AA8}"/>
              </a:ext>
            </a:extLst>
          </p:cNvPr>
          <p:cNvSpPr/>
          <p:nvPr/>
        </p:nvSpPr>
        <p:spPr>
          <a:xfrm>
            <a:off x="3963902" y="5898885"/>
            <a:ext cx="2560544" cy="268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72FBE9BE-D36A-40E2-9AC1-EA2DCC9AB2E1}"/>
              </a:ext>
            </a:extLst>
          </p:cNvPr>
          <p:cNvSpPr/>
          <p:nvPr/>
        </p:nvSpPr>
        <p:spPr>
          <a:xfrm rot="21194195">
            <a:off x="3101336" y="3848267"/>
            <a:ext cx="5812898" cy="268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4545F7-A68D-40A5-AC37-EBC6B2A88604}"/>
              </a:ext>
            </a:extLst>
          </p:cNvPr>
          <p:cNvSpPr/>
          <p:nvPr/>
        </p:nvSpPr>
        <p:spPr>
          <a:xfrm>
            <a:off x="969034" y="3949460"/>
            <a:ext cx="2242868" cy="885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863B54-589D-482D-B82B-5B7DCCBDAA4D}"/>
              </a:ext>
            </a:extLst>
          </p:cNvPr>
          <p:cNvSpPr/>
          <p:nvPr/>
        </p:nvSpPr>
        <p:spPr>
          <a:xfrm>
            <a:off x="2810605" y="5590459"/>
            <a:ext cx="1212179" cy="885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C500FC-83BF-4AC5-A965-CDBCC46F0259}"/>
              </a:ext>
            </a:extLst>
          </p:cNvPr>
          <p:cNvSpPr/>
          <p:nvPr/>
        </p:nvSpPr>
        <p:spPr>
          <a:xfrm>
            <a:off x="1449237" y="2543355"/>
            <a:ext cx="1621766" cy="885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8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4525-3539-4CF4-B853-3F9DE3AC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repo can be local or remote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A5021-F034-4965-BB06-831B562D7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78988"/>
            <a:ext cx="10515600" cy="32023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But it really doesn’t matter, they are all the same</a:t>
            </a:r>
          </a:p>
        </p:txBody>
      </p:sp>
    </p:spTree>
    <p:extLst>
      <p:ext uri="{BB962C8B-B14F-4D97-AF65-F5344CB8AC3E}">
        <p14:creationId xmlns:p14="http://schemas.microsoft.com/office/powerpoint/2010/main" val="110705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F9E60-A31D-4D2A-B682-786A1BAC9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</a:t>
            </a:r>
            <a:r>
              <a:rPr lang="en-US" dirty="0" err="1"/>
              <a:t>same</a:t>
            </a:r>
            <a:r>
              <a:rPr lang="en-US" dirty="0"/>
              <a:t>, but different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48E07-98D8-4ACA-AF58-F27B567A7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repos must have a commonality</a:t>
            </a:r>
          </a:p>
          <a:p>
            <a:pPr lvl="1"/>
            <a:r>
              <a:rPr lang="en-US" dirty="0"/>
              <a:t>The commonality normally start from a common ancestor, the first commit, that happened in a single repo.</a:t>
            </a:r>
          </a:p>
          <a:p>
            <a:pPr lvl="1"/>
            <a:r>
              <a:rPr lang="en-US" dirty="0"/>
              <a:t>After that, any diversity can happen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/>
              <a:t>(As everything in git, even the statement above doesn’t really need to be true, but, for the normal case, it is better to think that way.)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B33B78-8FF2-4EEA-97C9-77A5C6072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724" y="3257223"/>
            <a:ext cx="4400776" cy="198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935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22E7-BAB4-4C8A-872F-8A0248863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Define the truth, can you 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0F7863-D55B-4C57-977D-613EA4C70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654" y="1634865"/>
            <a:ext cx="9337616" cy="512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758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7A47A-CD42-41D4-A824-414C76C50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78038"/>
            <a:ext cx="10515600" cy="290330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>
                <a:latin typeface="+mj-lt"/>
              </a:rPr>
              <a:t>Commits</a:t>
            </a:r>
            <a:r>
              <a:rPr lang="en-US" sz="3200" dirty="0">
                <a:latin typeface="+mj-lt"/>
              </a:rPr>
              <a:t> </a:t>
            </a:r>
            <a:r>
              <a:rPr lang="en-US" sz="4800" dirty="0">
                <a:latin typeface="+mj-lt"/>
              </a:rPr>
              <a:t>are immutable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11855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AF51E-30F5-4BBB-8CEA-5F0607692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E65A9-4157-4069-9BAE-0738AEBE0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Git can handle chaos</a:t>
            </a:r>
          </a:p>
          <a:p>
            <a:pPr marL="0" indent="0" algn="ctr">
              <a:buNone/>
            </a:pPr>
            <a:r>
              <a:rPr lang="en-US" sz="8000" dirty="0"/>
              <a:t>We can’t</a:t>
            </a:r>
          </a:p>
        </p:txBody>
      </p:sp>
    </p:spTree>
    <p:extLst>
      <p:ext uri="{BB962C8B-B14F-4D97-AF65-F5344CB8AC3E}">
        <p14:creationId xmlns:p14="http://schemas.microsoft.com/office/powerpoint/2010/main" val="86856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3564-6B54-4135-9B9E-A06E0680E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Creating order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2787-6DB4-4151-B7A5-E7EB7A52D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Decide on ONE central repository, remote, as the final truth repository</a:t>
            </a:r>
          </a:p>
          <a:p>
            <a:r>
              <a:rPr lang="en-US" dirty="0"/>
              <a:t>Decide on the purpose for each remote repository</a:t>
            </a:r>
          </a:p>
          <a:p>
            <a:pPr lvl="1"/>
            <a:r>
              <a:rPr lang="en-US" dirty="0"/>
              <a:t>See models for large and massive systems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06239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42A41"/>
      </a:dk2>
      <a:lt2>
        <a:srgbClr val="E2E8E3"/>
      </a:lt2>
      <a:accent1>
        <a:srgbClr val="E729BC"/>
      </a:accent1>
      <a:accent2>
        <a:srgbClr val="B117D5"/>
      </a:accent2>
      <a:accent3>
        <a:srgbClr val="7429E7"/>
      </a:accent3>
      <a:accent4>
        <a:srgbClr val="3E42DC"/>
      </a:accent4>
      <a:accent5>
        <a:srgbClr val="297DE7"/>
      </a:accent5>
      <a:accent6>
        <a:srgbClr val="16B3CD"/>
      </a:accent6>
      <a:hlink>
        <a:srgbClr val="5170C5"/>
      </a:hlink>
      <a:folHlink>
        <a:srgbClr val="7F7F7F"/>
      </a:folHlink>
    </a:clrScheme>
    <a:fontScheme name="Sketchy_SerifHand">
      <a:majorFont>
        <a:latin typeface="The Serif Hand Black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4602</TotalTime>
  <Words>892</Words>
  <Application>Microsoft Office PowerPoint</Application>
  <PresentationFormat>Widescreen</PresentationFormat>
  <Paragraphs>124</Paragraphs>
  <Slides>23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The Hand</vt:lpstr>
      <vt:lpstr>The Serif Hand Black</vt:lpstr>
      <vt:lpstr>SketchyVTI</vt:lpstr>
      <vt:lpstr>Git Remotes anywhere</vt:lpstr>
      <vt:lpstr>PowerPoint Presentation</vt:lpstr>
      <vt:lpstr>Same Repo, but anywhere</vt:lpstr>
      <vt:lpstr>A repo can be local or remote</vt:lpstr>
      <vt:lpstr>Same same, but different</vt:lpstr>
      <vt:lpstr>Define the truth, can you ?</vt:lpstr>
      <vt:lpstr>PowerPoint Presentation</vt:lpstr>
      <vt:lpstr>Chaos</vt:lpstr>
      <vt:lpstr>Creating order </vt:lpstr>
      <vt:lpstr>Exercise 7.1</vt:lpstr>
      <vt:lpstr>Bare repositories</vt:lpstr>
      <vt:lpstr>Handling branches with multiple remotes</vt:lpstr>
      <vt:lpstr>Exercise 7.2</vt:lpstr>
      <vt:lpstr>Shallow clones</vt:lpstr>
      <vt:lpstr>From Section 1:  Exercise 1.2</vt:lpstr>
      <vt:lpstr>Multiple workspaces for a single repo</vt:lpstr>
      <vt:lpstr>Repo structures</vt:lpstr>
      <vt:lpstr>Managing a System with Git and Nuget</vt:lpstr>
      <vt:lpstr>MONOrepos</vt:lpstr>
      <vt:lpstr>MONO repos</vt:lpstr>
      <vt:lpstr>Subtrees and submodules</vt:lpstr>
      <vt:lpstr>Useful tools</vt:lpstr>
      <vt:lpstr>Contact    Terje Sandstrøm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Remotes anywhere</dc:title>
  <dc:creator>Terje Sandstrom</dc:creator>
  <cp:lastModifiedBy>Terje Sandstrom</cp:lastModifiedBy>
  <cp:revision>21</cp:revision>
  <dcterms:created xsi:type="dcterms:W3CDTF">2020-05-22T15:32:10Z</dcterms:created>
  <dcterms:modified xsi:type="dcterms:W3CDTF">2020-05-28T19:46:18Z</dcterms:modified>
</cp:coreProperties>
</file>